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9" r:id="rId3"/>
    <p:sldId id="269" r:id="rId4"/>
    <p:sldId id="291" r:id="rId5"/>
    <p:sldId id="262" r:id="rId6"/>
    <p:sldId id="292" r:id="rId7"/>
    <p:sldId id="293" r:id="rId8"/>
    <p:sldId id="294" r:id="rId9"/>
    <p:sldId id="295" r:id="rId10"/>
    <p:sldId id="296" r:id="rId11"/>
    <p:sldId id="303" r:id="rId12"/>
    <p:sldId id="298" r:id="rId13"/>
    <p:sldId id="263" r:id="rId14"/>
    <p:sldId id="261" r:id="rId15"/>
    <p:sldId id="299" r:id="rId16"/>
    <p:sldId id="300" r:id="rId17"/>
    <p:sldId id="301" r:id="rId18"/>
    <p:sldId id="302" r:id="rId19"/>
    <p:sldId id="272" r:id="rId20"/>
    <p:sldId id="304" r:id="rId21"/>
    <p:sldId id="28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2" autoAdjust="0"/>
    <p:restoredTop sz="94660"/>
  </p:normalViewPr>
  <p:slideViewPr>
    <p:cSldViewPr>
      <p:cViewPr varScale="1">
        <p:scale>
          <a:sx n="102" d="100"/>
          <a:sy n="102" d="100"/>
        </p:scale>
        <p:origin x="258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1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70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03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94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6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91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92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34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22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9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3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A32E8-74D0-4737-8C84-8125599E7E4F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69F54-947C-4ED1-80F9-6AAB28EA9A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91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roki.net/" TargetMode="External"/><Relationship Id="rId3" Type="http://schemas.openxmlformats.org/officeDocument/2006/relationships/hyperlink" Target="http://www.uchportal.ru/load/46" TargetMode="External"/><Relationship Id="rId7" Type="http://schemas.openxmlformats.org/officeDocument/2006/relationships/hyperlink" Target="http://www.nachalka.com/" TargetMode="External"/><Relationship Id="rId12" Type="http://schemas.openxmlformats.org/officeDocument/2006/relationships/hyperlink" Target="http://www.edu.ru/documents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n-shkola.ru/" TargetMode="External"/><Relationship Id="rId11" Type="http://schemas.openxmlformats.org/officeDocument/2006/relationships/hyperlink" Target="http://school-collection.edu.ru/" TargetMode="External"/><Relationship Id="rId5" Type="http://schemas.openxmlformats.org/officeDocument/2006/relationships/hyperlink" Target="https://www.prodlenka.org/" TargetMode="External"/><Relationship Id="rId10" Type="http://schemas.openxmlformats.org/officeDocument/2006/relationships/hyperlink" Target="http://www.ug.ru/" TargetMode="External"/><Relationship Id="rId4" Type="http://schemas.openxmlformats.org/officeDocument/2006/relationships/hyperlink" Target="https://nsportal.ru/shkola" TargetMode="External"/><Relationship Id="rId9" Type="http://schemas.openxmlformats.org/officeDocument/2006/relationships/hyperlink" Target="http://www.k-yroky.ru/load/67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chi.ru/webinars/webinar/4924" TargetMode="External"/><Relationship Id="rId7" Type="http://schemas.openxmlformats.org/officeDocument/2006/relationships/hyperlink" Target="https://uchi.ru/webinars/webinar/4253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uchi.ru/webinars/webinar/4551" TargetMode="External"/><Relationship Id="rId5" Type="http://schemas.openxmlformats.org/officeDocument/2006/relationships/hyperlink" Target="https://uchi.ru/webinars/webinar/4748" TargetMode="External"/><Relationship Id="rId4" Type="http://schemas.openxmlformats.org/officeDocument/2006/relationships/hyperlink" Target="https://uchi.ru/webinars/webinar/488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image" Target="../media/image2.jpe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pedsovet.su/_ld/291/279661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17145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Творческий отчет </a:t>
            </a:r>
            <a:r>
              <a:rPr lang="ru-RU" sz="3600" dirty="0"/>
              <a:t>ШМО учителей начальных классов по теме: «Творческая презентация по теме самообразования</a:t>
            </a:r>
            <a:r>
              <a:rPr lang="ru-RU" sz="3600" dirty="0" smtClean="0"/>
              <a:t>»</a:t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2022 г.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260648"/>
            <a:ext cx="6400800" cy="504056"/>
          </a:xfrm>
        </p:spPr>
        <p:txBody>
          <a:bodyPr>
            <a:normAutofit fontScale="40000" lnSpcReduction="20000"/>
          </a:bodyPr>
          <a:lstStyle/>
          <a:p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300" dirty="0" smtClean="0">
                <a:solidFill>
                  <a:schemeClr val="accent1">
                    <a:lumMod val="75000"/>
                  </a:schemeClr>
                </a:solidFill>
              </a:rPr>
              <a:t>МБОУ «Урдалинская ООШ» МО ЛМР РТ</a:t>
            </a:r>
            <a:endParaRPr lang="ru-RU" sz="33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3568" y="213285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090" y="-225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229600" cy="316835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000" dirty="0" smtClean="0"/>
              <a:t>Работу я начала с изучения публикаций в сети Интернет по данной теме, изучив материалы опубликованные на сайтах:</a:t>
            </a:r>
            <a:br>
              <a:rPr lang="ru-RU" sz="2000" dirty="0" smtClean="0"/>
            </a:br>
            <a:r>
              <a:rPr lang="ru-RU" sz="2000" u="sng" dirty="0" smtClean="0"/>
              <a:t>http://festival.1september.ru/</a:t>
            </a:r>
            <a:r>
              <a:rPr lang="ru-RU" sz="2000" dirty="0" smtClean="0"/>
              <a:t>; </a:t>
            </a:r>
            <a:r>
              <a:rPr lang="ru-RU" sz="2000" u="sng" dirty="0" smtClean="0"/>
              <a:t>https://infourok.ru/</a:t>
            </a:r>
            <a:r>
              <a:rPr lang="ru-RU" sz="2000" dirty="0" smtClean="0"/>
              <a:t>; </a:t>
            </a:r>
            <a:r>
              <a:rPr lang="ru-RU" sz="2000" u="sng" dirty="0" smtClean="0"/>
              <a:t>https://kopilkaurokov.ru/</a:t>
            </a:r>
            <a:r>
              <a:rPr lang="ru-RU" sz="2000" dirty="0" smtClean="0"/>
              <a:t>; </a:t>
            </a:r>
            <a:r>
              <a:rPr lang="ru-RU" sz="2000" u="sng" dirty="0" smtClean="0"/>
              <a:t>https://multiurok.ru/</a:t>
            </a:r>
            <a:r>
              <a:rPr lang="ru-RU" sz="2000" dirty="0" smtClean="0"/>
              <a:t>; </a:t>
            </a:r>
            <a:r>
              <a:rPr lang="ru-RU" sz="2000" u="sng" dirty="0" smtClean="0"/>
              <a:t>http://uchkopilka.ru/</a:t>
            </a:r>
            <a:br>
              <a:rPr lang="ru-RU" sz="2000" u="sng" dirty="0" smtClean="0"/>
            </a:br>
            <a:r>
              <a:rPr lang="ru-RU" sz="2000" u="sng" dirty="0" smtClean="0">
                <a:hlinkClick r:id="rId3"/>
              </a:rPr>
              <a:t>http://www.uchportal.ru/load/46</a:t>
            </a:r>
            <a:r>
              <a:rPr lang="ru-RU" sz="2000" dirty="0" smtClean="0"/>
              <a:t> - Все для учителя начальных классов на «Учительском портале»: уроки, презентации, контроль, тесты, планирование, программы.</a:t>
            </a:r>
            <a:br>
              <a:rPr lang="ru-RU" sz="2000" dirty="0" smtClean="0"/>
            </a:br>
            <a:r>
              <a:rPr lang="ru-RU" sz="2000" u="sng" dirty="0" smtClean="0">
                <a:hlinkClick r:id="rId4"/>
              </a:rPr>
              <a:t>https://nsportal.ru/shkola</a:t>
            </a:r>
            <a:r>
              <a:rPr lang="ru-RU" sz="2000" dirty="0" smtClean="0"/>
              <a:t> - социальная сеть работников образования</a:t>
            </a:r>
            <a:br>
              <a:rPr lang="ru-RU" sz="2000" dirty="0" smtClean="0"/>
            </a:br>
            <a:r>
              <a:rPr lang="ru-RU" sz="2000" u="sng" dirty="0" smtClean="0">
                <a:hlinkClick r:id="rId5"/>
              </a:rPr>
              <a:t>https://www.prodlenka.org/</a:t>
            </a:r>
            <a:r>
              <a:rPr lang="ru-RU" sz="2000" dirty="0" smtClean="0"/>
              <a:t> - сайт для учителей и воспитателей</a:t>
            </a:r>
            <a:br>
              <a:rPr lang="ru-RU" sz="2000" dirty="0" smtClean="0"/>
            </a:br>
            <a:r>
              <a:rPr lang="ru-RU" sz="2000" u="sng" dirty="0" smtClean="0">
                <a:hlinkClick r:id="rId6"/>
              </a:rPr>
              <a:t>http://www.n-shkola.ru/</a:t>
            </a:r>
            <a:r>
              <a:rPr lang="ru-RU" sz="2000" dirty="0" smtClean="0"/>
              <a:t> - Официальный сайт журнала «Начальная школа».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2F549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www.nachalka.com</a:t>
            </a:r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Официальный ресурс для учителей, детей и родителей.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u="sng" dirty="0" smtClean="0">
                <a:hlinkClick r:id="rId8"/>
              </a:rPr>
              <a:t>http://www.uroki.net/</a:t>
            </a:r>
            <a:r>
              <a:rPr lang="ru-RU" sz="2000" dirty="0" smtClean="0"/>
              <a:t> - Банк данных в помощь учителю</a:t>
            </a:r>
            <a:br>
              <a:rPr lang="ru-RU" sz="2000" dirty="0" smtClean="0"/>
            </a:br>
            <a:r>
              <a:rPr lang="ru-RU" sz="2000" u="sng" dirty="0" smtClean="0">
                <a:hlinkClick r:id="rId9"/>
              </a:rPr>
              <a:t>http://www.k-yroky.ru/load/67</a:t>
            </a:r>
            <a:r>
              <a:rPr lang="ru-RU" sz="2000" dirty="0" smtClean="0"/>
              <a:t> - Еще один ресурс, содержащий множество методических разработок.</a:t>
            </a:r>
            <a:br>
              <a:rPr lang="ru-RU" sz="2000" dirty="0" smtClean="0"/>
            </a:br>
            <a:r>
              <a:rPr lang="ru-RU" sz="2000" u="sng" dirty="0" smtClean="0">
                <a:hlinkClick r:id="rId10"/>
              </a:rPr>
              <a:t>http://www.ug.ru</a:t>
            </a:r>
            <a:r>
              <a:rPr lang="ru-RU" sz="2000" dirty="0" smtClean="0"/>
              <a:t> - Официальный ресурс «Учительской газеты».</a:t>
            </a:r>
            <a:br>
              <a:rPr lang="ru-RU" sz="2000" dirty="0" smtClean="0"/>
            </a:br>
            <a:r>
              <a:rPr lang="ru-RU" sz="2000" u="sng" dirty="0" smtClean="0">
                <a:hlinkClick r:id="rId11"/>
              </a:rPr>
              <a:t>http://school-collection.edu.ru</a:t>
            </a:r>
            <a:r>
              <a:rPr lang="ru-RU" sz="2000" dirty="0" smtClean="0"/>
              <a:t> – Единая коллекция цифровых образовательных ресурсов. </a:t>
            </a:r>
            <a:br>
              <a:rPr lang="ru-RU" sz="2000" dirty="0" smtClean="0"/>
            </a:br>
            <a:r>
              <a:rPr lang="ru-RU" sz="2000" u="sng" dirty="0" smtClean="0">
                <a:hlinkClick r:id="rId12"/>
              </a:rPr>
              <a:t>http://www.edu.ru/documents/</a:t>
            </a:r>
            <a:r>
              <a:rPr lang="ru-RU" sz="2000" b="1" dirty="0" smtClean="0"/>
              <a:t> -</a:t>
            </a:r>
            <a:r>
              <a:rPr lang="ru-RU" sz="2000" dirty="0" smtClean="0"/>
              <a:t> обязательный минимум содержания начального общего образования;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. 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9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229600" cy="4896544"/>
          </a:xfrm>
        </p:spPr>
        <p:txBody>
          <a:bodyPr>
            <a:normAutofit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. </a:t>
            </a:r>
            <a:endParaRPr lang="ru-RU" sz="31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19" y="465644"/>
            <a:ext cx="1242138" cy="1656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404" y="587510"/>
            <a:ext cx="1080120" cy="15266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9588" y="2713437"/>
            <a:ext cx="1248291" cy="16643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81875" y="2549569"/>
            <a:ext cx="1180250" cy="15736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46478" y="2549569"/>
            <a:ext cx="1197357" cy="15964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35216" y="719226"/>
            <a:ext cx="1618936" cy="11862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654" y="4506837"/>
            <a:ext cx="1515592" cy="20207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isometricOffAxis1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622343"/>
            <a:ext cx="1437624" cy="1916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isometricOffAxis2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2" descr="https://ds05.infourok.ru/uploads/ex/03e7/000f9446-8045c92e/hello_html_m7aaac34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88" y="5139491"/>
            <a:ext cx="1723911" cy="164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95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090" y="-225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229600" cy="4896544"/>
          </a:xfrm>
        </p:spPr>
        <p:txBody>
          <a:bodyPr>
            <a:normAutofit/>
          </a:bodyPr>
          <a:lstStyle/>
          <a:p>
            <a:r>
              <a:rPr lang="ru-RU" sz="2400" dirty="0"/>
              <a:t>Работая над реализацией личного плана самообразования,  я </a:t>
            </a:r>
            <a:r>
              <a:rPr lang="ru-RU" sz="2400" dirty="0" smtClean="0"/>
              <a:t>познакомилась </a:t>
            </a:r>
            <a:r>
              <a:rPr lang="ru-RU" sz="2400" dirty="0"/>
              <a:t>с новинками  печатной методической, педагогической и предметной литературы и информацией в Интернете;</a:t>
            </a:r>
            <a:br>
              <a:rPr lang="ru-RU" sz="2400" dirty="0"/>
            </a:br>
            <a:r>
              <a:rPr lang="ru-RU" sz="2400" dirty="0"/>
              <a:t>-</a:t>
            </a:r>
            <a:r>
              <a:rPr lang="ru-RU" sz="2400" dirty="0" smtClean="0"/>
              <a:t>посещала </a:t>
            </a:r>
            <a:r>
              <a:rPr lang="ru-RU" sz="2400" dirty="0"/>
              <a:t>семинары, конференции, уроки коллег;</a:t>
            </a:r>
            <a:br>
              <a:rPr lang="ru-RU" sz="2400" dirty="0"/>
            </a:br>
            <a:r>
              <a:rPr lang="ru-RU" sz="2400" dirty="0"/>
              <a:t>-</a:t>
            </a:r>
            <a:r>
              <a:rPr lang="ru-RU" sz="2400" dirty="0" smtClean="0"/>
              <a:t>принимала </a:t>
            </a:r>
            <a:r>
              <a:rPr lang="ru-RU" sz="2400" dirty="0"/>
              <a:t>участие в дискуссиях, совещаниях, обмене опытом с коллегами</a:t>
            </a:r>
            <a:r>
              <a:rPr lang="ru-RU" sz="2400" dirty="0" smtClean="0"/>
              <a:t>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-</a:t>
            </a:r>
            <a:r>
              <a:rPr lang="ru-RU" sz="2400" dirty="0" smtClean="0"/>
              <a:t>провела </a:t>
            </a:r>
            <a:r>
              <a:rPr lang="ru-RU" sz="2400" dirty="0"/>
              <a:t>открытые уроки с использование ИКТ для анализа со стороны коллег;</a:t>
            </a:r>
            <a:br>
              <a:rPr lang="ru-RU" sz="2400" dirty="0"/>
            </a:br>
            <a:r>
              <a:rPr lang="ru-RU" sz="2400" dirty="0"/>
              <a:t>- </a:t>
            </a:r>
            <a:r>
              <a:rPr lang="ru-RU" sz="2400" dirty="0" smtClean="0"/>
              <a:t>выступала </a:t>
            </a:r>
            <a:r>
              <a:rPr lang="ru-RU" sz="2400" dirty="0"/>
              <a:t>на заседаниях ШМО с </a:t>
            </a:r>
            <a:r>
              <a:rPr lang="ru-RU" sz="2400" dirty="0" smtClean="0"/>
              <a:t>обобщением </a:t>
            </a:r>
            <a:r>
              <a:rPr lang="ru-RU" sz="2400" dirty="0"/>
              <a:t>результатов опыта работы</a:t>
            </a:r>
          </a:p>
        </p:txBody>
      </p:sp>
    </p:spTree>
    <p:extLst>
      <p:ext uri="{BB962C8B-B14F-4D97-AF65-F5344CB8AC3E}">
        <p14:creationId xmlns:p14="http://schemas.microsoft.com/office/powerpoint/2010/main" val="26900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4896544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Участие в семинарах</a:t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и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вебинарах</a:t>
            </a:r>
            <a:r>
              <a:rPr lang="ru-RU" sz="2200" dirty="0"/>
              <a:t> https://solncesvet.ru/webinars/</a:t>
            </a:r>
            <a:br>
              <a:rPr lang="ru-RU" sz="2200" dirty="0"/>
            </a:br>
            <a:r>
              <a:rPr lang="ru-RU" sz="2200" dirty="0"/>
              <a:t>Повышение результативности в работе педагога 8.01</a:t>
            </a:r>
            <a:br>
              <a:rPr lang="ru-RU" sz="2200" dirty="0"/>
            </a:br>
            <a:r>
              <a:rPr lang="ru-RU" sz="2200" dirty="0"/>
              <a:t>Проектная деятельность как средство раскрытия талантов у детей 15.02</a:t>
            </a:r>
            <a:br>
              <a:rPr lang="ru-RU" sz="2200" dirty="0"/>
            </a:br>
            <a:r>
              <a:rPr lang="ru-RU" sz="2200" dirty="0"/>
              <a:t>Использование ТРИЗ-технологий в начальной школе-10.02</a:t>
            </a:r>
            <a:br>
              <a:rPr lang="ru-RU" sz="2200" dirty="0"/>
            </a:br>
            <a:r>
              <a:rPr lang="ru-RU" sz="2200" dirty="0" err="1"/>
              <a:t>Деятельностный</a:t>
            </a:r>
            <a:r>
              <a:rPr lang="ru-RU" sz="2200" dirty="0"/>
              <a:t> подход при планировании образовательной деятельности с </a:t>
            </a:r>
            <a:r>
              <a:rPr lang="ru-RU" sz="2200" dirty="0" smtClean="0"/>
              <a:t>учениками начальных классов </a:t>
            </a:r>
            <a:r>
              <a:rPr lang="ru-RU" sz="2200" dirty="0"/>
              <a:t>по ФГОС ДО 5.03</a:t>
            </a:r>
            <a:br>
              <a:rPr lang="ru-RU" sz="2200" dirty="0"/>
            </a:br>
            <a:r>
              <a:rPr lang="ru-RU" sz="2200" dirty="0"/>
              <a:t>Развитие критического мышления у детей 7-10 лет 12.03</a:t>
            </a:r>
            <a:br>
              <a:rPr lang="ru-RU" sz="2200" dirty="0"/>
            </a:br>
            <a:r>
              <a:rPr lang="ru-RU" sz="2200" dirty="0"/>
              <a:t>Учи </a:t>
            </a:r>
            <a:r>
              <a:rPr lang="ru-RU" sz="2200" dirty="0" err="1"/>
              <a:t>ру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>
                <a:hlinkClick r:id="rId3"/>
              </a:rPr>
              <a:t>Обучение финансовой грамотности в основной и старшей школе</a:t>
            </a:r>
            <a:r>
              <a:rPr lang="ru-RU" sz="2200" dirty="0"/>
              <a:t> 21.3</a:t>
            </a:r>
            <a:br>
              <a:rPr lang="ru-RU" sz="2200" dirty="0"/>
            </a:br>
            <a:r>
              <a:rPr lang="ru-RU" sz="2200" dirty="0">
                <a:hlinkClick r:id="rId4"/>
              </a:rPr>
              <a:t>Функциональная грамотность. Диагностика читательской грамотности и 3К</a:t>
            </a:r>
            <a:r>
              <a:rPr lang="ru-RU" sz="2200" dirty="0"/>
              <a:t> 21.3</a:t>
            </a:r>
            <a:br>
              <a:rPr lang="ru-RU" sz="2200" dirty="0"/>
            </a:br>
            <a:r>
              <a:rPr lang="ru-RU" sz="2200" dirty="0">
                <a:hlinkClick r:id="rId5"/>
              </a:rPr>
              <a:t>Проектная деятельность на уроках русского языка: творческие проекты для развития речи</a:t>
            </a:r>
            <a:r>
              <a:rPr lang="ru-RU" sz="2200" dirty="0"/>
              <a:t> 10.03</a:t>
            </a:r>
            <a:br>
              <a:rPr lang="ru-RU" sz="2200" dirty="0"/>
            </a:br>
            <a:r>
              <a:rPr lang="ru-RU" sz="2200" dirty="0">
                <a:hlinkClick r:id="rId6"/>
              </a:rPr>
              <a:t>Организация проектной деятельности в начальной школе: роль ученика и учителя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>
                <a:hlinkClick r:id="rId7"/>
              </a:rPr>
              <a:t>Интерактивные методы обучения в начальной школе</a:t>
            </a:r>
            <a:r>
              <a:rPr lang="ru-RU" sz="2200" dirty="0"/>
              <a:t> 24.01</a:t>
            </a:r>
            <a:br>
              <a:rPr lang="ru-RU" sz="22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1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418" y="0"/>
            <a:ext cx="91994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147248" cy="1512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2894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239103"/>
              </p:ext>
            </p:extLst>
          </p:nvPr>
        </p:nvGraphicFramePr>
        <p:xfrm>
          <a:off x="971600" y="548680"/>
          <a:ext cx="6696743" cy="3870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96743">
                  <a:extLst>
                    <a:ext uri="{9D8B030D-6E8A-4147-A177-3AD203B41FA5}">
                      <a16:colId xmlns:a16="http://schemas.microsoft.com/office/drawing/2014/main" val="1281267084"/>
                    </a:ext>
                  </a:extLst>
                </a:gridCol>
              </a:tblGrid>
              <a:tr h="2520280">
                <a:tc>
                  <a:txBody>
                    <a:bodyPr/>
                    <a:lstStyle/>
                    <a:p>
                      <a:pPr marL="342900" marR="5969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442720" algn="l"/>
                          <a:tab pos="1659890" algn="l"/>
                        </a:tabLst>
                      </a:pPr>
                      <a:r>
                        <a:rPr lang="ru-RU" sz="1800" dirty="0" smtClean="0">
                          <a:solidFill>
                            <a:schemeClr val="accent1"/>
                          </a:solidFill>
                          <a:effectLst/>
                        </a:rPr>
                        <a:t>Выступление</a:t>
                      </a:r>
                      <a:r>
                        <a:rPr lang="ru-RU" sz="1800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accent1"/>
                          </a:solidFill>
                          <a:effectLst/>
                        </a:rPr>
                        <a:t>на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школьной </a:t>
                      </a:r>
                      <a:r>
                        <a:rPr lang="ru-RU" sz="1800" dirty="0" smtClean="0">
                          <a:solidFill>
                            <a:schemeClr val="accent1"/>
                          </a:solidFill>
                          <a:effectLst/>
                        </a:rPr>
                        <a:t>конференции</a:t>
                      </a:r>
                      <a:r>
                        <a:rPr lang="ru-RU" sz="1800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spc="-5" dirty="0" smtClean="0">
                          <a:solidFill>
                            <a:schemeClr val="accent1"/>
                          </a:solidFill>
                          <a:effectLst/>
                        </a:rPr>
                        <a:t>«Современные </a:t>
                      </a:r>
                      <a:r>
                        <a:rPr lang="ru-RU" sz="1800" spc="-290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образовательные </a:t>
                      </a:r>
                      <a:r>
                        <a:rPr lang="ru-RU" sz="1800" spc="-5" dirty="0">
                          <a:solidFill>
                            <a:schemeClr val="accent1"/>
                          </a:solidFill>
                          <a:effectLst/>
                        </a:rPr>
                        <a:t>технологии</a:t>
                      </a:r>
                      <a:r>
                        <a:rPr lang="ru-RU" sz="1800" spc="-290" dirty="0">
                          <a:solidFill>
                            <a:schemeClr val="accent1"/>
                          </a:solidFill>
                          <a:effectLst/>
                        </a:rPr>
                        <a:t>  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реализации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ФГОС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второго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поколения».</a:t>
                      </a:r>
                    </a:p>
                    <a:p>
                      <a:pPr marL="342900" marR="5969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84785" algn="l"/>
                        </a:tabLst>
                      </a:pP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Выступление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на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МО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начальных </a:t>
                      </a:r>
                      <a:r>
                        <a:rPr lang="ru-RU" sz="1800" spc="-28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классов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«Проблемно –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диалоговое </a:t>
                      </a:r>
                      <a:r>
                        <a:rPr lang="ru-RU" sz="1800" spc="-28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обучение»</a:t>
                      </a:r>
                    </a:p>
                    <a:p>
                      <a:pPr marL="342900" marR="60325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351790" algn="l"/>
                        </a:tabLst>
                      </a:pP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Работа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в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группе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учителей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начальных</a:t>
                      </a:r>
                      <a:r>
                        <a:rPr lang="ru-RU" sz="1800" spc="270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классов</a:t>
                      </a:r>
                      <a:r>
                        <a:rPr lang="ru-RU" sz="1800" spc="28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по</a:t>
                      </a:r>
                      <a:r>
                        <a:rPr lang="ru-RU" sz="1800" spc="27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теме «Реализация </a:t>
                      </a:r>
                      <a:r>
                        <a:rPr lang="ru-RU" sz="1800" spc="-5" dirty="0">
                          <a:solidFill>
                            <a:schemeClr val="accent1"/>
                          </a:solidFill>
                          <a:effectLst/>
                        </a:rPr>
                        <a:t>современных</a:t>
                      </a:r>
                      <a:r>
                        <a:rPr lang="ru-RU" sz="1800" spc="-290" dirty="0">
                          <a:solidFill>
                            <a:schemeClr val="accent1"/>
                          </a:solidFill>
                          <a:effectLst/>
                        </a:rPr>
                        <a:t> 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 технологий на уроках в начальной</a:t>
                      </a:r>
                      <a:r>
                        <a:rPr lang="ru-RU" sz="1800" spc="5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</a:rPr>
                        <a:t>школе»</a:t>
                      </a:r>
                    </a:p>
                    <a:p>
                      <a:pPr fontAlgn="base"/>
                      <a:r>
                        <a:rPr lang="ru-RU" sz="2800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r>
                        <a:rPr lang="ru-RU" sz="18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Публикации в интернете</a:t>
                      </a:r>
                    </a:p>
                    <a:p>
                      <a:pPr fontAlgn="base"/>
                      <a:r>
                        <a:rPr lang="ru-RU" sz="18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http://multiurok.ru/verabishuk/files</a:t>
                      </a:r>
                    </a:p>
                    <a:p>
                      <a:pPr fontAlgn="base"/>
                      <a:r>
                        <a:rPr lang="ru-RU" sz="1800" b="0" i="0" u="sng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http://учительский.сайт/</a:t>
                      </a:r>
                    </a:p>
                    <a:p>
                      <a:pPr fontAlgn="base"/>
                      <a:r>
                        <a:rPr lang="en-US" sz="18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https://infourok.ru/</a:t>
                      </a:r>
                      <a:endParaRPr lang="ru-RU" sz="1800" b="0" i="0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9215" marR="59690" algn="just"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59628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80764" y="3276205"/>
            <a:ext cx="2805836" cy="210437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91539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9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828" y="5041115"/>
            <a:ext cx="824971" cy="1816192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40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76672"/>
            <a:ext cx="495029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Открытый урок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окружающего мира в 1 классе</a:t>
            </a:r>
            <a:endParaRPr lang="ru-RU" sz="16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«ГДЕ ЖИВУТ БЕЛЫЕ МЕДВЕДИ»?</a:t>
            </a:r>
            <a:endParaRPr lang="ru-RU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916832"/>
            <a:ext cx="46622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Открытый урок 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литературного чтения в 4 классе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Тема: Сатира и юмор в рассказе В.Ю. Драгунского «Что любит Мишка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»</a:t>
            </a:r>
          </a:p>
          <a:p>
            <a:pPr algn="just"/>
            <a:endParaRPr lang="ru-RU" sz="1400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Я </a:t>
            </a:r>
            <a:r>
              <a:rPr lang="ru-RU" sz="2000" dirty="0">
                <a:solidFill>
                  <a:srgbClr val="002060"/>
                </a:solidFill>
              </a:rPr>
              <a:t>твердо убеждена, апробировав образовательные технологии, учитель сам не захочет работать по-старому,  а его уроки превратятся в творческое общение с учениками и учеников между собой.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Поэтому, на следующий год я планирую продолжать работу по этой теме</a:t>
            </a:r>
            <a:endParaRPr lang="ru-RU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https://i.pinimg.com/originals/d3/90/ee/d390ee7bc15c4bbb06646a6d2ccbad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19" y="1815499"/>
            <a:ext cx="2173134" cy="153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cdn01.ru/files/users/images/c3/61/c361f645a0cdaf3a22a2569c12f9cb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852936"/>
            <a:ext cx="1799177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37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489654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i="1" dirty="0" smtClean="0"/>
              <a:t>Этапы </a:t>
            </a:r>
            <a:r>
              <a:rPr lang="ru-RU" sz="2700" i="1" dirty="0"/>
              <a:t>работы над самообразованием: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1.Сбор и изучение методической литературы по данной теме.                           </a:t>
            </a:r>
            <a:br>
              <a:rPr lang="ru-RU" sz="2700" dirty="0"/>
            </a:br>
            <a:r>
              <a:rPr lang="ru-RU" sz="2700" dirty="0"/>
              <a:t>2.Изучение опыта учителей по данной теме.                          </a:t>
            </a:r>
            <a:br>
              <a:rPr lang="ru-RU" sz="2700" dirty="0"/>
            </a:br>
            <a:r>
              <a:rPr lang="ru-RU" sz="2700" dirty="0"/>
              <a:t>3.Использование приёмов и методов совершенствования техники чтения на уроках.</a:t>
            </a:r>
            <a:r>
              <a:rPr lang="ru-RU" sz="2700" i="1" dirty="0"/>
              <a:t> 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4.Анализ и подведение итогов.</a:t>
            </a:r>
            <a:r>
              <a:rPr lang="ru-RU" sz="2700" i="1" dirty="0"/>
              <a:t> 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89844"/>
            <a:ext cx="82296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181818"/>
                </a:solidFill>
                <a:latin typeface="Times New Roman, serif"/>
              </a:rPr>
              <a:t>Тема </a:t>
            </a:r>
            <a:r>
              <a:rPr lang="ru-RU" b="1" dirty="0">
                <a:solidFill>
                  <a:srgbClr val="181818"/>
                </a:solidFill>
                <a:latin typeface="Times New Roman, serif"/>
              </a:rPr>
              <a:t>самообразования</a:t>
            </a:r>
            <a:r>
              <a:rPr lang="ru-RU" dirty="0">
                <a:solidFill>
                  <a:srgbClr val="181818"/>
                </a:solidFill>
                <a:latin typeface="Times New Roman, serif"/>
              </a:rPr>
              <a:t> </a:t>
            </a:r>
            <a:r>
              <a:rPr lang="ru-RU" b="1" dirty="0" err="1" smtClean="0">
                <a:solidFill>
                  <a:srgbClr val="181818"/>
                </a:solidFill>
                <a:latin typeface="Times New Roman, serif"/>
              </a:rPr>
              <a:t>Минахметовой</a:t>
            </a:r>
            <a:r>
              <a:rPr lang="ru-RU" b="1" dirty="0" smtClean="0">
                <a:solidFill>
                  <a:srgbClr val="181818"/>
                </a:solidFill>
                <a:latin typeface="Times New Roman, serif"/>
              </a:rPr>
              <a:t> Э.Х. </a:t>
            </a:r>
            <a:r>
              <a:rPr lang="ru-RU" b="1" dirty="0"/>
              <a:t>«</a:t>
            </a:r>
            <a:r>
              <a:rPr lang="ru-RU" b="1" i="1" dirty="0"/>
              <a:t>Формирование читательской грамотности младшего школьника в условиях реализации ФГОС НОО»</a:t>
            </a:r>
            <a:endParaRPr lang="ru-RU" i="1" dirty="0"/>
          </a:p>
          <a:p>
            <a:r>
              <a:rPr lang="ru-RU" dirty="0" smtClean="0">
                <a:solidFill>
                  <a:srgbClr val="181818"/>
                </a:solidFill>
                <a:latin typeface="Times New Roman, serif"/>
              </a:rPr>
              <a:t>Актуальность </a:t>
            </a:r>
            <a:r>
              <a:rPr lang="ru-RU" dirty="0">
                <a:solidFill>
                  <a:srgbClr val="181818"/>
                </a:solidFill>
                <a:latin typeface="Times New Roman, serif"/>
              </a:rPr>
              <a:t>темы обусловлена целями и задачами современного </a:t>
            </a:r>
            <a:r>
              <a:rPr lang="ru-RU" dirty="0" smtClean="0">
                <a:solidFill>
                  <a:srgbClr val="181818"/>
                </a:solidFill>
                <a:latin typeface="Times New Roman, serif"/>
              </a:rPr>
              <a:t>образования: </a:t>
            </a:r>
            <a:r>
              <a:rPr lang="ru-RU" dirty="0">
                <a:solidFill>
                  <a:srgbClr val="181818"/>
                </a:solidFill>
                <a:latin typeface="Times New Roman, serif"/>
              </a:rPr>
              <a:t>формирование компетенций, позволяющих учащимся </a:t>
            </a:r>
            <a:r>
              <a:rPr lang="ru-RU" dirty="0" smtClean="0">
                <a:solidFill>
                  <a:srgbClr val="181818"/>
                </a:solidFill>
                <a:latin typeface="Times New Roman, serif"/>
              </a:rPr>
              <a:t>эффективно участвовать </a:t>
            </a:r>
            <a:r>
              <a:rPr lang="ru-RU" dirty="0">
                <a:solidFill>
                  <a:srgbClr val="181818"/>
                </a:solidFill>
                <a:latin typeface="Times New Roman, serif"/>
              </a:rPr>
              <a:t>в жизни социума, формирование такого направления функциональной грамотности, как грамотности чтения и письма, которое является необходимым условием социализации учащихся посредством формирования навыка работы с информацией, заключенной в текстах разного типа и формата.</a:t>
            </a:r>
            <a:endParaRPr lang="ru-RU" b="0" i="0" dirty="0">
              <a:solidFill>
                <a:srgbClr val="181818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798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pedsovet.su/_ld/294/656400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Для достижения лучших результатов по теме самообразования она работает и над собой.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1" y="3024336"/>
            <a:ext cx="7344816" cy="11663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Участвует в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вебинарах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r>
              <a:rPr lang="ru-RU" dirty="0"/>
              <a:t> </a:t>
            </a:r>
          </a:p>
          <a:p>
            <a:r>
              <a:rPr lang="ru-RU" dirty="0" err="1">
                <a:solidFill>
                  <a:schemeClr val="tx2"/>
                </a:solidFill>
              </a:rPr>
              <a:t>Вебинар</a:t>
            </a:r>
            <a:r>
              <a:rPr lang="ru-RU" dirty="0">
                <a:solidFill>
                  <a:schemeClr val="tx2"/>
                </a:solidFill>
              </a:rPr>
              <a:t> на </a:t>
            </a:r>
            <a:r>
              <a:rPr lang="ru-RU" dirty="0" err="1">
                <a:solidFill>
                  <a:schemeClr val="tx2"/>
                </a:solidFill>
              </a:rPr>
              <a:t>учи.ру</a:t>
            </a:r>
            <a:r>
              <a:rPr lang="ru-RU" dirty="0">
                <a:solidFill>
                  <a:schemeClr val="tx2"/>
                </a:solidFill>
              </a:rPr>
              <a:t>: Функциональная грамотность. Диагностика читательской грамотности и 3К</a:t>
            </a:r>
          </a:p>
          <a:p>
            <a:r>
              <a:rPr lang="ru-RU" dirty="0">
                <a:solidFill>
                  <a:schemeClr val="tx2"/>
                </a:solidFill>
              </a:rPr>
              <a:t>Узнала: что такое читательская грамотность и компетенции </a:t>
            </a:r>
            <a:r>
              <a:rPr lang="ru-RU" dirty="0" smtClean="0">
                <a:solidFill>
                  <a:schemeClr val="tx2"/>
                </a:solidFill>
              </a:rPr>
              <a:t>(коммуникация</a:t>
            </a:r>
            <a:r>
              <a:rPr lang="ru-RU" dirty="0">
                <a:solidFill>
                  <a:schemeClr val="tx2"/>
                </a:solidFill>
              </a:rPr>
              <a:t>, кооперация, критическое мышление);</a:t>
            </a:r>
          </a:p>
          <a:p>
            <a:r>
              <a:rPr lang="ru-RU" dirty="0">
                <a:solidFill>
                  <a:schemeClr val="tx2"/>
                </a:solidFill>
              </a:rPr>
              <a:t>как они формируются; как с помощью </a:t>
            </a:r>
            <a:r>
              <a:rPr lang="ru-RU" dirty="0" err="1">
                <a:solidFill>
                  <a:schemeClr val="tx2"/>
                </a:solidFill>
              </a:rPr>
              <a:t>Учи.ру</a:t>
            </a:r>
            <a:r>
              <a:rPr lang="ru-RU" dirty="0">
                <a:solidFill>
                  <a:schemeClr val="tx2"/>
                </a:solidFill>
              </a:rPr>
              <a:t> оценить уровень читательской грамотности и навыки 3К у учеников.</a:t>
            </a:r>
          </a:p>
          <a:p>
            <a:r>
              <a:rPr lang="ru-RU" dirty="0">
                <a:solidFill>
                  <a:schemeClr val="tx2"/>
                </a:solidFill>
              </a:rPr>
              <a:t> </a:t>
            </a:r>
          </a:p>
          <a:p>
            <a:r>
              <a:rPr lang="ru-RU" dirty="0" err="1">
                <a:solidFill>
                  <a:schemeClr val="tx2"/>
                </a:solidFill>
              </a:rPr>
              <a:t>Вебинар</a:t>
            </a:r>
            <a:r>
              <a:rPr lang="ru-RU" dirty="0">
                <a:solidFill>
                  <a:schemeClr val="tx2"/>
                </a:solidFill>
              </a:rPr>
              <a:t> : Проектная деятельность на уроках русского языка: творческие проекты для развития речи</a:t>
            </a:r>
          </a:p>
          <a:p>
            <a:r>
              <a:rPr lang="ru-RU" dirty="0">
                <a:solidFill>
                  <a:schemeClr val="tx2"/>
                </a:solidFill>
              </a:rPr>
              <a:t>Узнала: почему творческие проекты способствуют развитию речи;</a:t>
            </a:r>
          </a:p>
          <a:p>
            <a:r>
              <a:rPr lang="ru-RU" dirty="0">
                <a:solidFill>
                  <a:schemeClr val="tx2"/>
                </a:solidFill>
              </a:rPr>
              <a:t>какие </a:t>
            </a:r>
            <a:r>
              <a:rPr lang="ru-RU" dirty="0" err="1">
                <a:solidFill>
                  <a:schemeClr val="tx2"/>
                </a:solidFill>
              </a:rPr>
              <a:t>разноуровневые</a:t>
            </a:r>
            <a:r>
              <a:rPr lang="ru-RU" dirty="0">
                <a:solidFill>
                  <a:schemeClr val="tx2"/>
                </a:solidFill>
              </a:rPr>
              <a:t> задания предложить ученикам в рамках проекта;</a:t>
            </a:r>
          </a:p>
          <a:p>
            <a:r>
              <a:rPr lang="ru-RU" dirty="0">
                <a:solidFill>
                  <a:schemeClr val="tx2"/>
                </a:solidFill>
              </a:rPr>
              <a:t>как создать проект «Мы сами делаем кино! или Текст для сценария легко!» </a:t>
            </a:r>
          </a:p>
          <a:p>
            <a:pPr algn="ctr"/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1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pedsovet.su/_ld/294/656400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Она делится своим опытом с другими учителями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1" y="2132856"/>
            <a:ext cx="7344816" cy="216024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Провела на метод. совете школы мастер-класс на тему «Развитие читательской грамотности в начальной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школе,как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одного из компонентов функциональной грамотности уч-ся, с применением современных технологий»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Поделилась с педагогическим проектом по формированию, развитию и оценке функциональной читательской грамотности обучающихся начальной школы «Воспитание грамотного читателя через возрождение традиций семейного чтения»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                                    Провела открытые уроки:</a:t>
            </a:r>
          </a:p>
          <a:p>
            <a:r>
              <a:rPr lang="tt-RU" dirty="0" smtClean="0">
                <a:solidFill>
                  <a:srgbClr val="0070C0"/>
                </a:solidFill>
              </a:rPr>
              <a:t>Әдәби уку. 3 класс.</a:t>
            </a:r>
          </a:p>
          <a:p>
            <a:r>
              <a:rPr lang="tt-RU" dirty="0" smtClean="0">
                <a:solidFill>
                  <a:srgbClr val="0070C0"/>
                </a:solidFill>
              </a:rPr>
              <a:t>Дүрт аяклы дустым.</a:t>
            </a:r>
          </a:p>
          <a:p>
            <a:r>
              <a:rPr lang="tt-RU" dirty="0" smtClean="0">
                <a:solidFill>
                  <a:srgbClr val="0070C0"/>
                </a:solidFill>
              </a:rPr>
              <a:t>Йолдыз.</a:t>
            </a:r>
          </a:p>
          <a:p>
            <a:endParaRPr lang="tt-RU" dirty="0">
              <a:solidFill>
                <a:srgbClr val="0070C0"/>
              </a:solidFill>
            </a:endParaRPr>
          </a:p>
          <a:p>
            <a:r>
              <a:rPr lang="tt-RU" dirty="0" smtClean="0">
                <a:solidFill>
                  <a:srgbClr val="0070C0"/>
                </a:solidFill>
              </a:rPr>
              <a:t>Литературное чтение.2 класс</a:t>
            </a:r>
          </a:p>
          <a:p>
            <a:r>
              <a:rPr lang="tt-RU" dirty="0" smtClean="0">
                <a:solidFill>
                  <a:srgbClr val="0070C0"/>
                </a:solidFill>
              </a:rPr>
              <a:t>Тема: Народная мораль в характере главных героев.</a:t>
            </a:r>
          </a:p>
          <a:p>
            <a:r>
              <a:rPr lang="tt-RU" dirty="0" smtClean="0">
                <a:solidFill>
                  <a:srgbClr val="0070C0"/>
                </a:solidFill>
              </a:rPr>
              <a:t>Л.Толстой “Старый дед и внучек”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44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pedsovet.su/_ld/294/656400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115" y="-102303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темами самообразования  позволила  обеспечить  высокий методический  уровень проведения всех видов занятий; повысить  качество проведения учебных занятий на основе внедрения новых технологий;</a:t>
            </a: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выявить, обобщить  и распространить  опыт; разработать учебные, научно – методические и дидактические материалы.</a:t>
            </a:r>
            <a:r>
              <a:rPr lang="ru-RU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59" y="1814496"/>
            <a:ext cx="8280920" cy="136815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ü"/>
            </a:pP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429000"/>
            <a:ext cx="7128792" cy="115212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itchFamily="2" charset="2"/>
              <a:buChar char="ü"/>
            </a:pP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3326697"/>
            <a:ext cx="8363272" cy="129614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28950" lvl="6" indent="-285750" algn="ctr">
              <a:buFont typeface="Wingdings" pitchFamily="2" charset="2"/>
              <a:buChar char="ü"/>
            </a:pP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7" y="1700807"/>
            <a:ext cx="1132713" cy="1646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470" y="1930259"/>
            <a:ext cx="1177640" cy="16287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417" y="1717068"/>
            <a:ext cx="1058235" cy="1494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14" y="1998368"/>
            <a:ext cx="1072974" cy="1560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853" y="1691554"/>
            <a:ext cx="1005576" cy="1491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690" y="1910542"/>
            <a:ext cx="1215167" cy="1560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26" y="3475465"/>
            <a:ext cx="1307634" cy="1556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39" y="5095653"/>
            <a:ext cx="1229879" cy="1367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1390" y="3429000"/>
            <a:ext cx="1346421" cy="1513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658" y="3689311"/>
            <a:ext cx="1787691" cy="13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255" y="3487468"/>
            <a:ext cx="1072974" cy="1430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48" y="5127891"/>
            <a:ext cx="1167594" cy="1556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152" y="4168514"/>
            <a:ext cx="1595668" cy="1196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31" y="5008009"/>
            <a:ext cx="1184291" cy="1579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097" y="5177654"/>
            <a:ext cx="1673805" cy="1255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252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17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Тема работы методического объединения в 2021 -2022 году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b="1" dirty="0"/>
              <a:t>«Современные образовательные технологии в учебно-воспитательном процессе в начальной школе в условиях ФГОС»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	</a:t>
            </a:r>
            <a:r>
              <a:rPr lang="ru-RU" dirty="0"/>
              <a:t/>
            </a:r>
            <a:br>
              <a:rPr lang="ru-RU" dirty="0"/>
            </a:br>
            <a:endParaRPr lang="ru-RU" sz="40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64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pedsovet.su/_ld/294/656400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-9432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1" y="2132856"/>
            <a:ext cx="7344816" cy="216024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9093" y="389525"/>
            <a:ext cx="1496489" cy="2300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733854"/>
            <a:ext cx="1895088" cy="2526784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89" y="764704"/>
            <a:ext cx="1818448" cy="242459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9" y="2376264"/>
            <a:ext cx="1437624" cy="19168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934" y="3395820"/>
            <a:ext cx="2227854" cy="183973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05364" y="1194591"/>
            <a:ext cx="1489362" cy="19858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07586" y="3268876"/>
            <a:ext cx="1866691" cy="18502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4625" y="4073316"/>
            <a:ext cx="1854170" cy="24722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572367"/>
            <a:ext cx="2266282" cy="1988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776" y="2987961"/>
            <a:ext cx="1625151" cy="19951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394826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pedsovet.su/_ld/294/656400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47" y="2079"/>
            <a:ext cx="93135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15616" y="1772816"/>
            <a:ext cx="6825653" cy="29523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47743"/>
              </a:avLst>
            </a:prstTxWarp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32656"/>
            <a:ext cx="6552728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62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pedsovet.su/_ld/294/6564001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Задачи МО на 2021-2022 г.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700808"/>
            <a:ext cx="7416824" cy="792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Повышение квалификации педагогов по проблеме: переход на новые стандарты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708920"/>
            <a:ext cx="7416824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Отбор методов, средств, приёмов, технологий, соответствующих новым ФГОС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3789040"/>
            <a:ext cx="7416824" cy="11304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Внедрение в практику работы учителей технологии, направленные на формирование компетентностей обучающихся.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5157192"/>
            <a:ext cx="4946848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Совершенствование форм работы с одарёнными детьми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2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17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4896544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dirty="0"/>
              <a:t>Способность к самообразованию определяется психологическими и интеллектуальными показателями каждого отдельного учителя, но не в меньшей степени эта способность вырабатывается в процессе работы с источниками информации, анализа и самоанализа, мониторинга своей деятельности и деятельности коллег. Педагоги нашей школы находятся в постоянном процессе самообразования и самосовершенствования. </a:t>
            </a:r>
            <a:br>
              <a:rPr lang="ru-RU" sz="1800" dirty="0"/>
            </a:br>
            <a:r>
              <a:rPr lang="ru-RU" sz="1800" dirty="0"/>
              <a:t>   В  методическое объединение учителей начальной школы входит </a:t>
            </a:r>
            <a:r>
              <a:rPr lang="ru-RU" sz="1800" dirty="0" smtClean="0"/>
              <a:t>2 педагога: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	</a:t>
            </a:r>
            <a:r>
              <a:rPr lang="ru-RU" dirty="0"/>
              <a:t/>
            </a:r>
            <a:br>
              <a:rPr lang="ru-RU" dirty="0"/>
            </a:br>
            <a:endParaRPr lang="ru-RU" sz="40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1600" y="2780927"/>
            <a:ext cx="2880320" cy="164977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Калимуллина Ирина Назимовна-учительница 1 и 4 классов</a:t>
            </a:r>
          </a:p>
        </p:txBody>
      </p:sp>
      <p:sp>
        <p:nvSpPr>
          <p:cNvPr id="5" name="Овал 4"/>
          <p:cNvSpPr/>
          <p:nvPr/>
        </p:nvSpPr>
        <p:spPr>
          <a:xfrm>
            <a:off x="5220072" y="2708920"/>
            <a:ext cx="3024336" cy="172178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Минахметова</a:t>
            </a:r>
            <a:r>
              <a:rPr lang="ru-RU" dirty="0" smtClean="0">
                <a:solidFill>
                  <a:schemeClr val="tx1"/>
                </a:solidFill>
              </a:rPr>
              <a:t> Эльмира </a:t>
            </a:r>
            <a:r>
              <a:rPr lang="ru-RU" dirty="0" err="1" smtClean="0">
                <a:solidFill>
                  <a:schemeClr val="tx1"/>
                </a:solidFill>
              </a:rPr>
              <a:t>Хазиевна</a:t>
            </a:r>
            <a:r>
              <a:rPr lang="ru-RU" dirty="0" smtClean="0">
                <a:solidFill>
                  <a:schemeClr val="tx1"/>
                </a:solidFill>
              </a:rPr>
              <a:t>-учительница 2 и 3 классов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09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7424"/>
            <a:ext cx="9216008" cy="72454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607" y="211413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Book Antiqua" pitchFamily="18" charset="0"/>
              </a:rPr>
              <a:t>Темы по самообразованию</a:t>
            </a:r>
            <a:endParaRPr lang="ru-RU" sz="4000" dirty="0"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6664" y="1628801"/>
            <a:ext cx="3051720" cy="27643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Минахметова</a:t>
            </a:r>
            <a:r>
              <a:rPr lang="ru-RU" b="1" dirty="0" smtClean="0">
                <a:solidFill>
                  <a:schemeClr val="tx1"/>
                </a:solidFill>
              </a:rPr>
              <a:t> Э.Х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«Формирование читательской грамотности младшего школьника в условиях реализации ФГОС НОО»</a:t>
            </a:r>
            <a:endParaRPr lang="ru-RU" dirty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1628800"/>
            <a:ext cx="3024336" cy="27643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Калимуллина И.Н.</a:t>
            </a:r>
          </a:p>
          <a:p>
            <a:r>
              <a:rPr lang="ru-RU" b="1" dirty="0">
                <a:solidFill>
                  <a:schemeClr val="tx2"/>
                </a:solidFill>
              </a:rPr>
              <a:t>«Использование современных образовательных технологий на уроках как средство активизации учебной деятельности младших школьников»</a:t>
            </a:r>
          </a:p>
          <a:p>
            <a:r>
              <a:rPr lang="ru-RU" b="1" dirty="0"/>
              <a:t> 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11244"/>
              </p:ext>
            </p:extLst>
          </p:nvPr>
        </p:nvGraphicFramePr>
        <p:xfrm>
          <a:off x="1691680" y="466567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Документ" showAsIcon="1" r:id="rId4" imgW="914400" imgH="771480" progId="Word.Document.12">
                  <p:embed/>
                </p:oleObj>
              </mc:Choice>
              <mc:Fallback>
                <p:oleObj name="Документ" showAsIcon="1" r:id="rId4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91680" y="466567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060932"/>
              </p:ext>
            </p:extLst>
          </p:nvPr>
        </p:nvGraphicFramePr>
        <p:xfrm>
          <a:off x="6004756" y="462400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Документ" showAsIcon="1" r:id="rId6" imgW="914400" imgH="771480" progId="Word.Document.12">
                  <p:embed/>
                </p:oleObj>
              </mc:Choice>
              <mc:Fallback>
                <p:oleObj name="Документ" showAsIcon="1" r:id="rId6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04756" y="462400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977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17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200" dirty="0"/>
              <a:t> Темы для самообразования, выбранные педагогами МО, свидетельствуют о том, что учителя понимают всю важность задач, стоящих перед ними. В формулировках проблем, решаемых учителями начальной школы, видятся новые подходы к образовательной деятельности. Главным в работе учителя считают заинтересовать ребят предметом, помочь им раскрыться, проявить себя творчески, дать ученикам свободно развиваться.</a:t>
            </a:r>
            <a:endParaRPr lang="ru-RU" sz="32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1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-99392"/>
            <a:ext cx="9324528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488832" cy="1872208"/>
          </a:xfrm>
        </p:spPr>
        <p:txBody>
          <a:bodyPr>
            <a:normAutofit/>
          </a:bodyPr>
          <a:lstStyle/>
          <a:p>
            <a:r>
              <a:rPr lang="ru-RU" dirty="0"/>
              <a:t>Планы </a:t>
            </a:r>
            <a:r>
              <a:rPr lang="ru-RU" dirty="0" smtClean="0"/>
              <a:t>предусматривают: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32840" y="184482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863588" y="1556792"/>
            <a:ext cx="3240360" cy="201622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Теоретический этап</a:t>
            </a:r>
          </a:p>
        </p:txBody>
      </p:sp>
      <p:sp>
        <p:nvSpPr>
          <p:cNvPr id="9" name="Овал 8"/>
          <p:cNvSpPr/>
          <p:nvPr/>
        </p:nvSpPr>
        <p:spPr>
          <a:xfrm>
            <a:off x="5207526" y="1587428"/>
            <a:ext cx="3240360" cy="198558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Практический этап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339752" y="3573016"/>
            <a:ext cx="78535" cy="454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27584" y="4027376"/>
            <a:ext cx="3816424" cy="2281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Включает в </a:t>
            </a:r>
            <a:r>
              <a:rPr lang="ru-RU" dirty="0"/>
              <a:t>себя подбор литературы, затрату времени на изучение данных по проблеме, анализ литературы,  знакомство с практическим опытом.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07526" y="4027376"/>
            <a:ext cx="3612946" cy="2281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состоит </a:t>
            </a:r>
            <a:r>
              <a:rPr lang="ru-RU" dirty="0"/>
              <a:t>из трёх компонентов: </a:t>
            </a:r>
            <a:endParaRPr lang="ru-RU" dirty="0" smtClean="0"/>
          </a:p>
          <a:p>
            <a:pPr marL="342900" indent="-342900" algn="ctr">
              <a:buAutoNum type="arabicParenR"/>
            </a:pPr>
            <a:r>
              <a:rPr lang="ru-RU" dirty="0" smtClean="0"/>
              <a:t>внедрение </a:t>
            </a:r>
            <a:r>
              <a:rPr lang="ru-RU" dirty="0"/>
              <a:t>опыта работы</a:t>
            </a:r>
            <a:r>
              <a:rPr lang="ru-RU" dirty="0" smtClean="0"/>
              <a:t>,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2) формирование методического комплекта, 3) корректировка работы. 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820671" y="3573016"/>
            <a:ext cx="1" cy="454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17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48965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Завершается   </a:t>
            </a:r>
            <a:r>
              <a:rPr lang="ru-RU" sz="3200" dirty="0"/>
              <a:t>самообразование  анализом, оценкой и самооценкой эффективности выполненной работы.  Результатом самообразования  </a:t>
            </a:r>
            <a:r>
              <a:rPr lang="ru-RU" sz="3200" dirty="0" smtClean="0"/>
              <a:t>являются</a:t>
            </a:r>
            <a:r>
              <a:rPr lang="ru-RU" sz="3200" dirty="0"/>
              <a:t>  открытые уроки, доклады, выступления перед коллегами на совещаниях ШМО, педсоветах, совещаниях при директоре. </a:t>
            </a:r>
            <a:br>
              <a:rPr lang="ru-RU" sz="3200" dirty="0"/>
            </a:b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0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edsovet.su/_ld/294/6564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4896544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 В данный период </a:t>
            </a:r>
            <a:r>
              <a:rPr lang="ru-RU" sz="2700" dirty="0" smtClean="0"/>
              <a:t>я работаю </a:t>
            </a:r>
            <a:r>
              <a:rPr lang="ru-RU" sz="2700" dirty="0"/>
              <a:t>над темой </a:t>
            </a:r>
            <a:r>
              <a:rPr lang="ru-RU" sz="2700" dirty="0" smtClean="0"/>
              <a:t>«</a:t>
            </a:r>
            <a:r>
              <a:rPr lang="ru-RU" sz="2800" dirty="0">
                <a:solidFill>
                  <a:schemeClr val="tx2"/>
                </a:solidFill>
              </a:rPr>
              <a:t>Использование современных образовательных технологий на уроках как средство активизации учебной деятельности младших школьников</a:t>
            </a:r>
            <a:r>
              <a:rPr lang="ru-RU" sz="2700" dirty="0" smtClean="0"/>
              <a:t>»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   Считаю данную тему актуальной и важной. Так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Я при </a:t>
            </a:r>
            <a:r>
              <a:rPr lang="ru-RU" sz="2700" dirty="0"/>
              <a:t>организации </a:t>
            </a:r>
            <a:r>
              <a:rPr lang="ru-RU" sz="2700" dirty="0" err="1"/>
              <a:t>воспитательно</a:t>
            </a:r>
            <a:r>
              <a:rPr lang="ru-RU" sz="2700" dirty="0"/>
              <a:t>- образовательного процесса считаю целесообразным включать в него современные образовательные технологии: личностно-ориентированную, </a:t>
            </a:r>
            <a:r>
              <a:rPr lang="ru-RU" sz="2700" dirty="0" err="1"/>
              <a:t>игровую,проектно</a:t>
            </a:r>
            <a:r>
              <a:rPr lang="ru-RU" sz="2700" dirty="0"/>
              <a:t>-исследовательскую, ИКТ, </a:t>
            </a:r>
            <a:r>
              <a:rPr lang="ru-RU" sz="2700" dirty="0" err="1"/>
              <a:t>здоровьесберегающую</a:t>
            </a:r>
            <a:r>
              <a:rPr lang="ru-RU" sz="2700" dirty="0"/>
              <a:t> </a:t>
            </a:r>
            <a:r>
              <a:rPr lang="ru-RU" sz="2800" dirty="0" smtClean="0"/>
              <a:t>и тестовые </a:t>
            </a:r>
            <a:r>
              <a:rPr lang="ru-RU" sz="2800" dirty="0"/>
              <a:t>технологии</a:t>
            </a:r>
            <a:r>
              <a:rPr lang="ru-RU" sz="2800" dirty="0" smtClean="0"/>
              <a:t> </a:t>
            </a:r>
            <a:r>
              <a:rPr lang="ru-RU" sz="2700" dirty="0"/>
              <a:t>Они позволяют реализовать поставленные образовательные цели при помощи совокупности средств и методов воспроизведения теоретически обоснованных процессов воспитания и обучения</a:t>
            </a:r>
            <a:r>
              <a:rPr lang="ru-RU" sz="3200" dirty="0"/>
              <a:t>. 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66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1864</TotalTime>
  <Words>557</Words>
  <Application>Microsoft Office PowerPoint</Application>
  <PresentationFormat>Экран (4:3)</PresentationFormat>
  <Paragraphs>84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SimSun</vt:lpstr>
      <vt:lpstr>Arial</vt:lpstr>
      <vt:lpstr>Book Antiqua</vt:lpstr>
      <vt:lpstr>Bookman Old Style</vt:lpstr>
      <vt:lpstr>Calibri</vt:lpstr>
      <vt:lpstr>Open Sans</vt:lpstr>
      <vt:lpstr>Times New Roman</vt:lpstr>
      <vt:lpstr>Times New Roman, serif</vt:lpstr>
      <vt:lpstr>Wingdings</vt:lpstr>
      <vt:lpstr>Тема Office</vt:lpstr>
      <vt:lpstr>Документ</vt:lpstr>
      <vt:lpstr>     Творческий отчет ШМО учителей начальных классов по теме: «Творческая презентация по теме самообразования»     2022 г.</vt:lpstr>
      <vt:lpstr>Тема работы методического объединения в 2021 -2022 году: «Современные образовательные технологии в учебно-воспитательном процессе в начальной школе в условиях ФГОС»   </vt:lpstr>
      <vt:lpstr>Задачи МО на 2021-2022 г.</vt:lpstr>
      <vt:lpstr>Способность к самообразованию определяется психологическими и интеллектуальными показателями каждого отдельного учителя, но не в меньшей степени эта способность вырабатывается в процессе работы с источниками информации, анализа и самоанализа, мониторинга своей деятельности и деятельности коллег. Педагоги нашей школы находятся в постоянном процессе самообразования и самосовершенствования.     В  методическое объединение учителей начальной школы входит 2 педагога:      </vt:lpstr>
      <vt:lpstr>Темы по самообразованию</vt:lpstr>
      <vt:lpstr> Темы для самообразования, выбранные педагогами МО, свидетельствуют о том, что учителя понимают всю важность задач, стоящих перед ними. В формулировках проблем, решаемых учителями начальной школы, видятся новые подходы к образовательной деятельности. Главным в работе учителя считают заинтересовать ребят предметом, помочь им раскрыться, проявить себя творчески, дать ученикам свободно развиваться.</vt:lpstr>
      <vt:lpstr>Планы предусматривают: </vt:lpstr>
      <vt:lpstr>Завершается   самообразование  анализом, оценкой и самооценкой эффективности выполненной работы.  Результатом самообразования  являются  открытые уроки, доклады, выступления перед коллегами на совещаниях ШМО, педсоветах, совещаниях при директоре.  </vt:lpstr>
      <vt:lpstr> В данный период я работаю над темой «Использование современных образовательных технологий на уроках как средство активизации учебной деятельности младших школьников»    Считаю данную тему актуальной и важной. Так  Я при организации воспитательно- образовательного процесса считаю целесообразным включать в него современные образовательные технологии: личностно-ориентированную, игровую,проектно-исследовательскую, ИКТ, здоровьесберегающую и тестовые технологии Они позволяют реализовать поставленные образовательные цели при помощи совокупности средств и методов воспроизведения теоретически обоснованных процессов воспитания и обучения. </vt:lpstr>
      <vt:lpstr>        Работу я начала с изучения публикаций в сети Интернет по данной теме, изучив материалы опубликованные на сайтах: http://festival.1september.ru/; https://infourok.ru/; https://kopilkaurokov.ru/; https://multiurok.ru/; http://uchkopilka.ru/ http://www.uchportal.ru/load/46 - Все для учителя начальных классов на «Учительском портале»: уроки, презентации, контроль, тесты, планирование, программы. https://nsportal.ru/shkola - социальная сеть работников образования https://www.prodlenka.org/ - сайт для учителей и воспитателей http://www.n-shkola.ru/ - Официальный сайт журнала «Начальная школа».  www.nachalka.com - Официальный ресурс для учителей, детей и родителей.  http://www.uroki.net/ - Банк данных в помощь учителю http://www.k-yroky.ru/load/67 - Еще один ресурс, содержащий множество методических разработок. http://www.ug.ru - Официальный ресурс «Учительской газеты». http://school-collection.edu.ru – Единая коллекция цифровых образовательных ресурсов.  http://www.edu.ru/documents/ - обязательный минимум содержания начального общего образования;   . </vt:lpstr>
      <vt:lpstr>   . </vt:lpstr>
      <vt:lpstr>Работая над реализацией личного плана самообразования,  я познакомилась с новинками  печатной методической, педагогической и предметной литературы и информацией в Интернете; -посещала семинары, конференции, уроки коллег; -принимала участие в дискуссиях, совещаниях, обмене опытом с коллегами; -провела открытые уроки с использование ИКТ для анализа со стороны коллег; - выступала на заседаниях ШМО с обобщением результатов опыта работы</vt:lpstr>
      <vt:lpstr>Участие в семинарах  и вебинарах https://solncesvet.ru/webinars/ Повышение результативности в работе педагога 8.01 Проектная деятельность как средство раскрытия талантов у детей 15.02 Использование ТРИЗ-технологий в начальной школе-10.02 Деятельностный подход при планировании образовательной деятельности с учениками начальных классов по ФГОС ДО 5.03 Развитие критического мышления у детей 7-10 лет 12.03 Учи ру Обучение финансовой грамотности в основной и старшей школе 21.3 Функциональная грамотность. Диагностика читательской грамотности и 3К 21.3 Проектная деятельность на уроках русского языка: творческие проекты для развития речи 10.03 Организация проектной деятельности в начальной школе: роль ученика и учителя Интерактивные методы обучения в начальной школе 24.01  .</vt:lpstr>
      <vt:lpstr>   </vt:lpstr>
      <vt:lpstr> </vt:lpstr>
      <vt:lpstr>       Этапы работы над самообразованием: 1.Сбор и изучение методической литературы по данной теме.                            2.Изучение опыта учителей по данной теме.                           3.Использование приёмов и методов совершенствования техники чтения на уроках.  4.Анализ и подведение итогов.  </vt:lpstr>
      <vt:lpstr>Для достижения лучших результатов по теме самообразования она работает и над собой.</vt:lpstr>
      <vt:lpstr>Она делится своим опытом с другими учителями</vt:lpstr>
      <vt:lpstr> Работа над темами самообразования  позволила  обеспечить  высокий методический  уровень проведения всех видов занятий; повысить  качество проведения учебных занятий на основе внедрения новых технологий; выявить, обобщить  и распространить  опыт; разработать учебные, научно – методические и дидактические материалы.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МО учителей  начальной школы</dc:title>
  <dc:creator>1</dc:creator>
  <cp:lastModifiedBy>Irina</cp:lastModifiedBy>
  <cp:revision>149</cp:revision>
  <dcterms:created xsi:type="dcterms:W3CDTF">2013-03-25T12:41:35Z</dcterms:created>
  <dcterms:modified xsi:type="dcterms:W3CDTF">2022-04-14T18:37:01Z</dcterms:modified>
</cp:coreProperties>
</file>